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728" r:id="rId2"/>
    <p:sldId id="726" r:id="rId3"/>
    <p:sldId id="727" r:id="rId4"/>
    <p:sldId id="722" r:id="rId5"/>
    <p:sldId id="723" r:id="rId6"/>
    <p:sldId id="725" r:id="rId7"/>
    <p:sldId id="731" r:id="rId8"/>
    <p:sldId id="732" r:id="rId9"/>
    <p:sldId id="736" r:id="rId10"/>
    <p:sldId id="733" r:id="rId11"/>
    <p:sldId id="734" r:id="rId12"/>
    <p:sldId id="735" r:id="rId13"/>
    <p:sldId id="730" r:id="rId14"/>
    <p:sldId id="729" r:id="rId15"/>
    <p:sldId id="724" r:id="rId16"/>
    <p:sldId id="312" r:id="rId17"/>
  </p:sldIdLst>
  <p:sldSz cx="9144000" cy="6858000" type="screen4x3"/>
  <p:notesSz cx="6797675" cy="9874250"/>
  <p:custShowLst>
    <p:custShow name="Section 1" id="0">
      <p:sldLst/>
    </p:custShow>
    <p:custShow name="Section 4" id="1">
      <p:sldLst/>
    </p:custShow>
    <p:custShow name="Section 5" id="2">
      <p:sldLst/>
    </p:custShow>
    <p:custShow name="Section 2" id="3">
      <p:sldLst/>
    </p:custShow>
    <p:custShow name="Section 3" id="4">
      <p:sldLst/>
    </p:custShow>
    <p:custShow name="Section 6" id="5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009900"/>
    <a:srgbClr val="FFCC99"/>
    <a:srgbClr val="0033CC"/>
    <a:srgbClr val="0099CC"/>
    <a:srgbClr val="990033"/>
    <a:srgbClr val="800000"/>
    <a:srgbClr val="FF66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7" autoAdjust="0"/>
    <p:restoredTop sz="94664" autoAdjust="0"/>
  </p:normalViewPr>
  <p:slideViewPr>
    <p:cSldViewPr>
      <p:cViewPr varScale="1">
        <p:scale>
          <a:sx n="109" d="100"/>
          <a:sy n="109" d="100"/>
        </p:scale>
        <p:origin x="18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572" y="-9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6" cy="4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defTabSz="966621">
              <a:defRPr sz="1300" b="0"/>
            </a:lvl1pPr>
          </a:lstStyle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6" cy="4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300" b="0"/>
            </a:lvl1pPr>
          </a:lstStyle>
          <a:p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202"/>
            <a:ext cx="2946276" cy="4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3" tIns="48317" rIns="96633" bIns="48317" numCol="1" anchor="b" anchorCtr="0" compatLnSpc="1">
            <a:prstTxWarp prst="textNoShape">
              <a:avLst/>
            </a:prstTxWarp>
          </a:bodyPr>
          <a:lstStyle>
            <a:lvl1pPr defTabSz="966621">
              <a:defRPr sz="1300" b="0"/>
            </a:lvl1pPr>
          </a:lstStyle>
          <a:p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380202"/>
            <a:ext cx="2946276" cy="4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3" tIns="48317" rIns="96633" bIns="4831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300" b="0"/>
            </a:lvl1pPr>
          </a:lstStyle>
          <a:p>
            <a:fld id="{76C46EF2-2FEB-4EE8-AEDE-0FC4BB0636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10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6" cy="4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defTabSz="966621">
              <a:defRPr sz="1300" b="0"/>
            </a:lvl1pPr>
          </a:lstStyle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6" cy="4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300" b="0"/>
            </a:lvl1pPr>
          </a:lstStyle>
          <a:p>
            <a:endParaRPr lang="en-US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4" y="4690945"/>
            <a:ext cx="5436909" cy="444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202"/>
            <a:ext cx="2946276" cy="4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3" tIns="48317" rIns="96633" bIns="48317" numCol="1" anchor="b" anchorCtr="0" compatLnSpc="1">
            <a:prstTxWarp prst="textNoShape">
              <a:avLst/>
            </a:prstTxWarp>
          </a:bodyPr>
          <a:lstStyle>
            <a:lvl1pPr defTabSz="966621">
              <a:defRPr sz="1300" b="0"/>
            </a:lvl1pPr>
          </a:lstStyle>
          <a:p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380202"/>
            <a:ext cx="2946276" cy="4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3" tIns="48317" rIns="96633" bIns="4831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300" b="0"/>
            </a:lvl1pPr>
          </a:lstStyle>
          <a:p>
            <a:fld id="{2341242E-D0D6-4609-B697-F62787828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90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733800"/>
            <a:ext cx="6477000" cy="1524000"/>
          </a:xfrm>
        </p:spPr>
        <p:txBody>
          <a:bodyPr/>
          <a:lstStyle>
            <a:lvl1pPr marL="0" indent="0" algn="ctr">
              <a:defRPr sz="28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572250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0AD88DE5-9CD2-4250-A343-9D2090B515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9" name="Rectangle 1031"/>
          <p:cNvSpPr>
            <a:spLocks noChangeArrowheads="1"/>
          </p:cNvSpPr>
          <p:nvPr userDrawn="1"/>
        </p:nvSpPr>
        <p:spPr bwMode="auto">
          <a:xfrm>
            <a:off x="0" y="4762"/>
            <a:ext cx="9144000" cy="6810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2" name="Picture 1034" descr="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6513"/>
            <a:ext cx="444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Line 1035"/>
          <p:cNvSpPr>
            <a:spLocks noChangeShapeType="1"/>
          </p:cNvSpPr>
          <p:nvPr userDrawn="1"/>
        </p:nvSpPr>
        <p:spPr bwMode="auto">
          <a:xfrm>
            <a:off x="436563" y="6615113"/>
            <a:ext cx="8707437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0BED41AA-002C-400C-9E2A-A23756BD25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8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2057400" cy="2971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019800" cy="297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750AD3E6-3993-48BE-A24F-F3F747AC05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6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38481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3900" y="1447800"/>
            <a:ext cx="3848100" cy="95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33900" y="2552700"/>
            <a:ext cx="3848100" cy="95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5579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59DE377F-B5B8-4D86-97F5-2A5EA8C618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Box 144"/>
          <p:cNvSpPr txBox="1">
            <a:spLocks noChangeArrowheads="1"/>
          </p:cNvSpPr>
          <p:nvPr userDrawn="1"/>
        </p:nvSpPr>
        <p:spPr bwMode="auto">
          <a:xfrm>
            <a:off x="5638800" y="6400800"/>
            <a:ext cx="426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00" b="0" i="1" dirty="0">
                <a:solidFill>
                  <a:srgbClr val="CC0000"/>
                </a:solidFill>
              </a:rPr>
              <a:t>Source: </a:t>
            </a:r>
            <a:r>
              <a:rPr lang="en-US" sz="900" b="0" i="1" dirty="0">
                <a:solidFill>
                  <a:srgbClr val="0000FF"/>
                </a:solidFill>
              </a:rPr>
              <a:t>Gallup Pakistan- BHC National Public Opinion Poll </a:t>
            </a:r>
            <a:r>
              <a:rPr lang="en-US" sz="900" b="0" i="1" dirty="0" smtClean="0">
                <a:solidFill>
                  <a:srgbClr val="0000FF"/>
                </a:solidFill>
              </a:rPr>
              <a:t>2012</a:t>
            </a:r>
            <a:endParaRPr lang="en-US" sz="900" b="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0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C50FD4F0-214A-4A92-A75E-034E3BC3C0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5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64EFCA31-029E-4B03-8CB9-F44C13447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7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481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447800"/>
            <a:ext cx="38481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18BB16A8-0E89-430B-AC1D-A82CC87FC4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ext Box 144"/>
          <p:cNvSpPr txBox="1">
            <a:spLocks noChangeArrowheads="1"/>
          </p:cNvSpPr>
          <p:nvPr userDrawn="1"/>
        </p:nvSpPr>
        <p:spPr bwMode="auto">
          <a:xfrm>
            <a:off x="5638800" y="6400800"/>
            <a:ext cx="426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00" b="0" i="1" dirty="0">
                <a:solidFill>
                  <a:srgbClr val="CC0000"/>
                </a:solidFill>
              </a:rPr>
              <a:t>Source: </a:t>
            </a:r>
            <a:r>
              <a:rPr lang="en-US" sz="900" b="0" i="1" dirty="0">
                <a:solidFill>
                  <a:srgbClr val="0000FF"/>
                </a:solidFill>
              </a:rPr>
              <a:t>Gallup Pakistan- BHC National Public Opinion Poll </a:t>
            </a:r>
            <a:r>
              <a:rPr lang="en-US" sz="900" b="0" i="1" dirty="0" smtClean="0">
                <a:solidFill>
                  <a:srgbClr val="0000FF"/>
                </a:solidFill>
              </a:rPr>
              <a:t>2012</a:t>
            </a:r>
            <a:endParaRPr lang="en-US" sz="900" b="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0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32EA03E3-D893-4F9A-8B1B-4DE0F07274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ext Box 144"/>
          <p:cNvSpPr txBox="1">
            <a:spLocks noChangeArrowheads="1"/>
          </p:cNvSpPr>
          <p:nvPr userDrawn="1"/>
        </p:nvSpPr>
        <p:spPr bwMode="auto">
          <a:xfrm>
            <a:off x="5638800" y="6400800"/>
            <a:ext cx="426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00" b="0" i="1" dirty="0">
                <a:solidFill>
                  <a:srgbClr val="CC0000"/>
                </a:solidFill>
              </a:rPr>
              <a:t>Source: </a:t>
            </a:r>
            <a:r>
              <a:rPr lang="en-US" sz="900" b="0" i="1" dirty="0">
                <a:solidFill>
                  <a:srgbClr val="0000FF"/>
                </a:solidFill>
              </a:rPr>
              <a:t>Gallup Pakistan- BHC National Public Opinion Poll </a:t>
            </a:r>
            <a:r>
              <a:rPr lang="en-US" sz="900" b="0" i="1" dirty="0" smtClean="0">
                <a:solidFill>
                  <a:srgbClr val="0000FF"/>
                </a:solidFill>
              </a:rPr>
              <a:t>2012</a:t>
            </a:r>
            <a:endParaRPr lang="en-US" sz="900" b="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8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6A01EF1E-9F97-4A89-B012-F8E526082F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EE976782-CBDC-40BA-B555-636C264A7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2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3394ED08-0A29-41AA-BE5B-41D885BD85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5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ACF1DF80-50A5-45CA-9028-43B23080EA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3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7848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4763"/>
            <a:ext cx="9144000" cy="6905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79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Page </a:t>
            </a:r>
            <a:fld id="{8392E0F0-12A5-4E79-802C-B9B44269A54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8" name="Picture 14" descr="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6513"/>
            <a:ext cx="444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436563" y="6615113"/>
            <a:ext cx="8707437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accent2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riskinsights.com/2018/01/" TargetMode="External"/><Relationship Id="rId2" Type="http://schemas.openxmlformats.org/officeDocument/2006/relationships/hyperlink" Target="https://globalriskinsights.com/author/adminglobalriskinsights-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hyperlink" Target="https://www.sipri.org/sites/default/files/The-Silk-Road-Economic-Belt.pdf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sis.org/analysis/chinas-belt-and-road-initiative-five-years-later-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pri.org/sites/default/files/The-Silk-Road-Economic-Belt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646" y="272590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CHINA </a:t>
            </a:r>
            <a:br>
              <a:rPr lang="en-US" sz="6000" b="1" dirty="0" smtClean="0"/>
            </a:br>
            <a:r>
              <a:rPr lang="en-US" sz="6000" b="1" dirty="0" smtClean="0"/>
              <a:t>STUDY CIRCLE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500" y="1619250"/>
            <a:ext cx="6400800" cy="144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Islamabad’s Informal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Image result for globe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1928564" cy="212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china flag"/>
          <p:cNvSpPr>
            <a:spLocks noChangeAspect="1" noChangeArrowheads="1"/>
          </p:cNvSpPr>
          <p:nvPr/>
        </p:nvSpPr>
        <p:spPr bwMode="auto">
          <a:xfrm>
            <a:off x="129646" y="-180578"/>
            <a:ext cx="254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china flag"/>
          <p:cNvSpPr>
            <a:spLocks noChangeAspect="1" noChangeArrowheads="1"/>
          </p:cNvSpPr>
          <p:nvPr/>
        </p:nvSpPr>
        <p:spPr bwMode="auto">
          <a:xfrm>
            <a:off x="256646" y="9922"/>
            <a:ext cx="254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china flag"/>
          <p:cNvSpPr>
            <a:spLocks noChangeAspect="1" noChangeArrowheads="1"/>
          </p:cNvSpPr>
          <p:nvPr/>
        </p:nvSpPr>
        <p:spPr bwMode="auto">
          <a:xfrm>
            <a:off x="383646" y="200422"/>
            <a:ext cx="254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china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43200"/>
            <a:ext cx="1828800" cy="144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295400" y="4876800"/>
            <a:ext cx="6400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Fourteen Session</a:t>
            </a:r>
          </a:p>
          <a:p>
            <a:endParaRPr lang="en-US" sz="3600" dirty="0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227551" y="45435"/>
            <a:ext cx="23721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Session # 14</a:t>
            </a:r>
            <a:b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</a:b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(March 8 2018)</a:t>
            </a:r>
            <a:endParaRPr lang="en-US" sz="1200" b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971800" y="106991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MONTHLY UPDATE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304800" y="5856044"/>
            <a:ext cx="8534400" cy="837560"/>
          </a:xfrm>
        </p:spPr>
        <p:txBody>
          <a:bodyPr/>
          <a:lstStyle/>
          <a:p>
            <a:r>
              <a:rPr lang="en-US" dirty="0" err="1"/>
              <a:t>Source:https</a:t>
            </a:r>
            <a:r>
              <a:rPr lang="en-US" dirty="0"/>
              <a:t>://www.clingendael.org/sites/default/files/pdfs/Europe_and_Chinas_New_Silk_Roads_0.pdf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1C83861-BC47-43EA-B6BC-4BAC46654F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971800" y="106991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MONTHLY UPDATE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42458" y="26746"/>
            <a:ext cx="2372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Session # 14</a:t>
            </a:r>
            <a:br>
              <a:rPr lang="en-US" sz="120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</a:br>
            <a:r>
              <a:rPr lang="en-US" sz="120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(March 8 2018)</a:t>
            </a:r>
            <a:endParaRPr lang="en-US" sz="1100" b="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6"/>
          <a:stretch/>
        </p:blipFill>
        <p:spPr bwMode="auto">
          <a:xfrm>
            <a:off x="7168799" y="13648"/>
            <a:ext cx="1975201" cy="59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304800" y="685800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OBOR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</a:t>
            </a:r>
            <a:r>
              <a:rPr lang="en-US" sz="2000" b="0" dirty="0" smtClean="0">
                <a:solidFill>
                  <a:srgbClr val="FF0000"/>
                </a:solidFill>
                <a:latin typeface="Century Gothic" pitchFamily="34" charset="0"/>
              </a:rPr>
              <a:t>NOTABLE PUBLICATIONS OF THE LAST QUARTER</a:t>
            </a:r>
          </a:p>
        </p:txBody>
      </p:sp>
      <p:pic>
        <p:nvPicPr>
          <p:cNvPr id="16" name="Picture Placeholder 15"/>
          <p:cNvPicPr>
            <a:picLocks noGrp="1"/>
          </p:cNvPicPr>
          <p:nvPr>
            <p:ph type="pic" idx="1"/>
          </p:nvPr>
        </p:nvPicPr>
        <p:blipFill rotWithShape="1">
          <a:blip r:embed="rId3"/>
          <a:srcRect l="32068" t="6149" r="32247" b="5596"/>
          <a:stretch/>
        </p:blipFill>
        <p:spPr bwMode="auto">
          <a:xfrm>
            <a:off x="1345223" y="1239715"/>
            <a:ext cx="6655777" cy="4475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93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4075112" cy="338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1C83861-BC47-43EA-B6BC-4BAC46654F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971800" y="106991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MONTHLY UPDATE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42458" y="26746"/>
            <a:ext cx="2372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Session # 14</a:t>
            </a:r>
            <a:br>
              <a:rPr lang="en-US" sz="120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</a:br>
            <a:r>
              <a:rPr lang="en-US" sz="120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(March 8 2018)</a:t>
            </a:r>
            <a:endParaRPr lang="en-US" sz="1100" b="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6"/>
          <a:stretch/>
        </p:blipFill>
        <p:spPr bwMode="auto">
          <a:xfrm>
            <a:off x="7168799" y="13648"/>
            <a:ext cx="1975201" cy="59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304800" y="685800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OBOR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</a:t>
            </a:r>
            <a:r>
              <a:rPr lang="en-US" sz="2000" b="0" dirty="0" smtClean="0">
                <a:solidFill>
                  <a:srgbClr val="FF0000"/>
                </a:solidFill>
                <a:latin typeface="Century Gothic" pitchFamily="34" charset="0"/>
              </a:rPr>
              <a:t>NOTABLE PUBLICATIONS OF THE LAST QUARTER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76200" y="5791200"/>
            <a:ext cx="8610600" cy="381000"/>
          </a:xfrm>
        </p:spPr>
        <p:txBody>
          <a:bodyPr/>
          <a:lstStyle/>
          <a:p>
            <a:r>
              <a:rPr lang="en-US" dirty="0" err="1"/>
              <a:t>Source:https</a:t>
            </a:r>
            <a:r>
              <a:rPr lang="en-US" dirty="0"/>
              <a:t>://www.clingendael.org/sites/default/files/pdfs/Europe_and_Chinas_New_Silk_Roads_0.pdf</a:t>
            </a:r>
          </a:p>
        </p:txBody>
      </p:sp>
      <p:pic>
        <p:nvPicPr>
          <p:cNvPr id="16" name="Picture Placeholder 15"/>
          <p:cNvPicPr>
            <a:picLocks noGrp="1"/>
          </p:cNvPicPr>
          <p:nvPr>
            <p:ph type="pic" idx="1"/>
          </p:nvPr>
        </p:nvPicPr>
        <p:blipFill rotWithShape="1">
          <a:blip r:embed="rId3"/>
          <a:srcRect l="32109" t="6903" r="32554" b="10619"/>
          <a:stretch/>
        </p:blipFill>
        <p:spPr bwMode="auto">
          <a:xfrm>
            <a:off x="1600200" y="1295400"/>
            <a:ext cx="4876800" cy="4308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53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304800" y="6248400"/>
            <a:ext cx="6477000" cy="4452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1C83861-BC47-43EA-B6BC-4BAC46654F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971800" y="106991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MONTHLY UPDATE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42458" y="26746"/>
            <a:ext cx="2372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Session # 14</a:t>
            </a:r>
            <a:br>
              <a:rPr lang="en-US" sz="120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</a:br>
            <a:r>
              <a:rPr lang="en-US" sz="120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(March 8 2018)</a:t>
            </a:r>
            <a:endParaRPr lang="en-US" sz="1100" b="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6"/>
          <a:stretch/>
        </p:blipFill>
        <p:spPr bwMode="auto">
          <a:xfrm>
            <a:off x="7168799" y="13648"/>
            <a:ext cx="1975201" cy="59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304800" y="685800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OBOR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</a:t>
            </a:r>
            <a:r>
              <a:rPr lang="en-US" sz="2000" b="0" dirty="0" smtClean="0">
                <a:solidFill>
                  <a:srgbClr val="FF0000"/>
                </a:solidFill>
                <a:latin typeface="Century Gothic" pitchFamily="34" charset="0"/>
              </a:rPr>
              <a:t>NOTABLE PUBLICATIONS OF THE LAST QUARTER</a:t>
            </a:r>
          </a:p>
        </p:txBody>
      </p:sp>
      <p:pic>
        <p:nvPicPr>
          <p:cNvPr id="16" name="Picture Placeholder 15"/>
          <p:cNvPicPr>
            <a:picLocks noGrp="1"/>
          </p:cNvPicPr>
          <p:nvPr>
            <p:ph type="pic" idx="1"/>
          </p:nvPr>
        </p:nvPicPr>
        <p:blipFill rotWithShape="1">
          <a:blip r:embed="rId3"/>
          <a:srcRect l="32831" t="14382" r="32193" b="8268"/>
          <a:stretch/>
        </p:blipFill>
        <p:spPr bwMode="auto">
          <a:xfrm>
            <a:off x="304800" y="1143001"/>
            <a:ext cx="83820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27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China’s Belt and Road Initiative: Regional Outlooks for 2018</a:t>
            </a:r>
          </a:p>
          <a:p>
            <a:pPr fontAlgn="t"/>
            <a:r>
              <a:rPr lang="en-US" dirty="0">
                <a:hlinkClick r:id="rId2" tooltip="Posts by Global Risk Insights"/>
              </a:rPr>
              <a:t> by Global Risk Insights</a:t>
            </a:r>
            <a:r>
              <a:rPr lang="en-US" dirty="0"/>
              <a:t> , </a:t>
            </a:r>
            <a:r>
              <a:rPr lang="en-US" dirty="0">
                <a:hlinkClick r:id="rId3"/>
              </a:rPr>
              <a:t>January 31, </a:t>
            </a:r>
            <a:r>
              <a:rPr lang="en-US" dirty="0" smtClean="0">
                <a:hlinkClick r:id="rId3"/>
              </a:rPr>
              <a:t>2018</a:t>
            </a:r>
            <a:endParaRPr lang="en-US" dirty="0"/>
          </a:p>
          <a:p>
            <a:pPr fontAlgn="t"/>
            <a:r>
              <a:rPr lang="en-US" b="1" dirty="0" smtClean="0"/>
              <a:t> co-authored </a:t>
            </a:r>
            <a:r>
              <a:rPr lang="en-US" b="1" dirty="0"/>
              <a:t>by Joanna Eva, Qi Lin, and James </a:t>
            </a:r>
            <a:r>
              <a:rPr lang="en-US" b="1" dirty="0" err="1"/>
              <a:t>Tunningley</a:t>
            </a:r>
            <a:r>
              <a:rPr lang="en-US" b="1" dirty="0"/>
              <a:t>, focuses on the 2018 outlook for different regions receiving Chinese investment.</a:t>
            </a:r>
          </a:p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71C83861-BC47-43EA-B6BC-4BAC46654F65}" type="slidenum">
              <a:rPr lang="en-US"/>
              <a:pPr/>
              <a:t>12</a:t>
            </a:fld>
            <a:endParaRPr lang="en-US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971800" y="106991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MONTHLY UPDATE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0"/>
          <a:stretch/>
        </p:blipFill>
        <p:spPr bwMode="auto">
          <a:xfrm>
            <a:off x="7086600" y="11723"/>
            <a:ext cx="1975201" cy="59787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42458" y="26746"/>
            <a:ext cx="2372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Session # 14</a:t>
            </a:r>
            <a:b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</a:b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(March 8 2018)</a:t>
            </a:r>
            <a:endParaRPr lang="en-US" sz="1400" b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24873" y="568656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OBOR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</a:t>
            </a:r>
            <a:r>
              <a:rPr lang="en-US" sz="2000" b="0" dirty="0" smtClean="0">
                <a:solidFill>
                  <a:srgbClr val="FF0000"/>
                </a:solidFill>
                <a:latin typeface="Century Gothic" pitchFamily="34" charset="0"/>
              </a:rPr>
              <a:t>NOTABLE PUBLICATIONS OF THE LAST QUARTER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142458" y="5791200"/>
            <a:ext cx="9230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entury Gothic" pitchFamily="34" charset="0"/>
              </a:rPr>
              <a:t>Source:https</a:t>
            </a:r>
            <a:r>
              <a:rPr lang="en-US" sz="1400" dirty="0">
                <a:solidFill>
                  <a:srgbClr val="FF0000"/>
                </a:solidFill>
                <a:latin typeface="Century Gothic" pitchFamily="34" charset="0"/>
              </a:rPr>
              <a:t>://globalriskinsights.com/2018/01/chinas-belt-and-road-initiative-regional-outlooks-for-2018/</a:t>
            </a:r>
            <a:endParaRPr lang="en-US" sz="1400" b="0" dirty="0" smtClean="0">
              <a:hlinkClick r:id="rId5"/>
            </a:endParaRPr>
          </a:p>
        </p:txBody>
      </p:sp>
      <p:pic>
        <p:nvPicPr>
          <p:cNvPr id="1028" name="Picture 4" descr="China’s Belt and Road Initiative: Regional Outlooks for 2018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94" y="1676400"/>
            <a:ext cx="4993006" cy="312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2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864225"/>
            <a:ext cx="9144000" cy="576594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https://www.csis.org/events/book-launch-china-steps-out-beijings-major-power-engagement-developing-world</a:t>
            </a:r>
          </a:p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71C83861-BC47-43EA-B6BC-4BAC46654F65}" type="slidenum">
              <a:rPr lang="en-US"/>
              <a:pPr/>
              <a:t>13</a:t>
            </a:fld>
            <a:endParaRPr lang="en-US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971800" y="106991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MONTHLY UPDATE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42458" y="26746"/>
            <a:ext cx="2372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Session # 14</a:t>
            </a:r>
            <a:b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</a:b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(March 8 2018)</a:t>
            </a:r>
            <a:endParaRPr lang="en-US" sz="1400" b="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9" name="Picture 2" title="china study circ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1"/>
          <a:stretch/>
        </p:blipFill>
        <p:spPr bwMode="auto">
          <a:xfrm>
            <a:off x="7168799" y="13648"/>
            <a:ext cx="1975201" cy="540267"/>
          </a:xfrm>
          <a:prstGeom prst="rect">
            <a:avLst/>
          </a:prstGeom>
          <a:extLst/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52401" y="730910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OBOR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</a:t>
            </a:r>
            <a:r>
              <a:rPr lang="en-US" sz="2000" b="0" dirty="0" smtClean="0">
                <a:solidFill>
                  <a:srgbClr val="FF0000"/>
                </a:solidFill>
                <a:latin typeface="Century Gothic" pitchFamily="34" charset="0"/>
              </a:rPr>
              <a:t>NOTABLE PUBLICATIONS OF THE LAST QUARTER</a:t>
            </a:r>
          </a:p>
        </p:txBody>
      </p:sp>
      <p:pic>
        <p:nvPicPr>
          <p:cNvPr id="13" name="Picture 12" descr="https://www.csis.org/s3/files/styles/wysiwyg_medium/public/assets/images/China%20Steps%20Out%20Beijings%20Major%20Power%20Engagement%20with%20the%20Developing%20World.jpg?itok=sufO04Uv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15685"/>
            <a:ext cx="6111714" cy="4475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2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1C83861-BC47-43EA-B6BC-4BAC46654F6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4294967295"/>
          </p:nvPr>
        </p:nvSpPr>
        <p:spPr>
          <a:xfrm>
            <a:off x="762000" y="5856288"/>
            <a:ext cx="8382000" cy="46831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971800" y="106991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MONTHLY UPDATE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42458" y="26746"/>
            <a:ext cx="2372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Session # 14</a:t>
            </a:r>
            <a:b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</a:b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(March 8 2018)</a:t>
            </a:r>
            <a:endParaRPr lang="en-US" sz="1400" b="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1"/>
          <a:stretch/>
        </p:blipFill>
        <p:spPr bwMode="auto">
          <a:xfrm>
            <a:off x="7168799" y="13648"/>
            <a:ext cx="1975201" cy="54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304800" y="685800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OBOR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</a:t>
            </a:r>
            <a:r>
              <a:rPr lang="en-US" sz="2000" b="0" dirty="0" smtClean="0">
                <a:solidFill>
                  <a:srgbClr val="FF0000"/>
                </a:solidFill>
                <a:latin typeface="Century Gothic" pitchFamily="34" charset="0"/>
              </a:rPr>
              <a:t>NOTABLE PUBLICATIONS OF THE LAST QUARTER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19" y="1792082"/>
            <a:ext cx="8144962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304800" y="2514600"/>
            <a:ext cx="8534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THANK  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71C83861-BC47-43EA-B6BC-4BAC46654F6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971800" y="106991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MONTHLY UPDATE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304800" y="914400"/>
            <a:ext cx="8534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mbria" pitchFamily="18" charset="0"/>
              </a:rPr>
              <a:t>AGENDA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42458" y="26746"/>
            <a:ext cx="2372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Session # 14</a:t>
            </a:r>
            <a:b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</a:b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(March 8 </a:t>
            </a: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2018)</a:t>
            </a:r>
            <a:endParaRPr lang="en-US" sz="1400" b="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2031" r="3555" b="20643"/>
          <a:stretch/>
        </p:blipFill>
        <p:spPr bwMode="auto">
          <a:xfrm>
            <a:off x="7168799" y="13648"/>
            <a:ext cx="1899001" cy="51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457200" y="1981200"/>
            <a:ext cx="8534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1- Networking of Participants and special guests of the session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2-Monthly Update on CPEC and OBOR: Projects, Perceptions, Periodicals/Literature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3-Selected Item of the Fundamentals  to Study China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4-Formal and Informal Discussion Period</a:t>
            </a:r>
          </a:p>
          <a:p>
            <a:pPr>
              <a:spcBef>
                <a:spcPct val="50000"/>
              </a:spcBef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71C83861-BC47-43EA-B6BC-4BAC46654F6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971800" y="106991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MONTHLY UPDATE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381000" y="1752600"/>
            <a:ext cx="8534400" cy="36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dirty="0" err="1" smtClean="0">
                <a:solidFill>
                  <a:srgbClr val="0070C0"/>
                </a:solidFill>
                <a:latin typeface="Cambria" pitchFamily="18" charset="0"/>
              </a:rPr>
              <a:t>OBOR</a:t>
            </a:r>
            <a:endParaRPr lang="en-US" sz="6600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mbria" pitchFamily="18" charset="0"/>
              </a:rPr>
              <a:t>NOTABLE  PUBLICATIONS </a:t>
            </a:r>
            <a:br>
              <a:rPr lang="en-US" sz="5400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Cambria" pitchFamily="18" charset="0"/>
              </a:rPr>
              <a:t>OF  THE  LAST  QUARTER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Neelum</a:t>
            </a:r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Javed</a:t>
            </a:r>
            <a:endParaRPr lang="en-US" sz="2800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42458" y="26746"/>
            <a:ext cx="2372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Session # 14</a:t>
            </a:r>
            <a:b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</a:b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(March 8 </a:t>
            </a: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2018)</a:t>
            </a:r>
            <a:endParaRPr lang="en-US" sz="1400" b="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6"/>
          <a:stretch/>
        </p:blipFill>
        <p:spPr bwMode="auto">
          <a:xfrm>
            <a:off x="7168799" y="13648"/>
            <a:ext cx="1975201" cy="59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71C83861-BC47-43EA-B6BC-4BAC46654F65}" type="slidenum">
              <a:rPr lang="en-US"/>
              <a:pPr/>
              <a:t>3</a:t>
            </a:fld>
            <a:endParaRPr lang="en-US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971800" y="106991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MONTHLY UPDATE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42458" y="26746"/>
            <a:ext cx="2372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Session # 14</a:t>
            </a:r>
            <a:b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</a:b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(March 8 2018)</a:t>
            </a:r>
            <a:endParaRPr lang="en-US" sz="1400" b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304800" y="685800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OBOR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</a:t>
            </a:r>
            <a:r>
              <a:rPr lang="en-US" sz="2000" b="0" dirty="0" smtClean="0">
                <a:solidFill>
                  <a:srgbClr val="FF0000"/>
                </a:solidFill>
                <a:latin typeface="Century Gothic" pitchFamily="34" charset="0"/>
              </a:rPr>
              <a:t>NOTABLE PUBLICATIONS OF THE LAST QUARTER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304800" y="5973188"/>
            <a:ext cx="868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entury Gothic" pitchFamily="34" charset="0"/>
                <a:hlinkClick r:id="rId2"/>
              </a:rPr>
              <a:t>Source:https</a:t>
            </a:r>
            <a:r>
              <a:rPr lang="en-US" sz="1600" dirty="0">
                <a:solidFill>
                  <a:srgbClr val="FF0000"/>
                </a:solidFill>
                <a:latin typeface="Century Gothic" pitchFamily="34" charset="0"/>
                <a:hlinkClick r:id="rId2"/>
              </a:rPr>
              <a:t>://</a:t>
            </a:r>
            <a:r>
              <a:rPr lang="en-US" sz="1600" dirty="0" smtClean="0">
                <a:solidFill>
                  <a:srgbClr val="FF0000"/>
                </a:solidFill>
                <a:latin typeface="Century Gothic" pitchFamily="34" charset="0"/>
                <a:hlinkClick r:id="rId2"/>
              </a:rPr>
              <a:t>www.csis.org/analysis/chinas-belt-and-road-initiative-five-years-later-0</a:t>
            </a:r>
            <a:endParaRPr lang="en-US" sz="1600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6"/>
          <a:stretch/>
        </p:blipFill>
        <p:spPr bwMode="auto">
          <a:xfrm>
            <a:off x="7168799" y="13648"/>
            <a:ext cx="1975201" cy="59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0169" t="11411" r="29442" b="32963"/>
          <a:stretch/>
        </p:blipFill>
        <p:spPr>
          <a:xfrm>
            <a:off x="1523308" y="1248442"/>
            <a:ext cx="5297285" cy="45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71C83861-BC47-43EA-B6BC-4BAC46654F65}" type="slidenum">
              <a:rPr lang="en-US"/>
              <a:pPr/>
              <a:t>4</a:t>
            </a:fld>
            <a:endParaRPr lang="en-US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971800" y="106991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MONTHLY UPDATE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42458" y="26746"/>
            <a:ext cx="2372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Session # 14</a:t>
            </a:r>
            <a:b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</a:b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(March 8 2018)</a:t>
            </a:r>
            <a:endParaRPr lang="en-US" sz="1400" b="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6"/>
          <a:stretch/>
        </p:blipFill>
        <p:spPr bwMode="auto">
          <a:xfrm>
            <a:off x="7168799" y="13648"/>
            <a:ext cx="1975201" cy="59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304800" y="609600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OBOR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</a:t>
            </a:r>
            <a:r>
              <a:rPr lang="en-US" sz="2000" b="0" dirty="0" smtClean="0">
                <a:solidFill>
                  <a:srgbClr val="FF0000"/>
                </a:solidFill>
                <a:latin typeface="Century Gothic" pitchFamily="34" charset="0"/>
              </a:rPr>
              <a:t>NOTABLE PUBLICATIONS OF THE LAST QUARTER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457200" y="6119381"/>
            <a:ext cx="88392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err="1" smtClean="0"/>
              <a:t>Source</a:t>
            </a:r>
            <a:r>
              <a:rPr lang="en-US" dirty="0" err="1" smtClean="0"/>
              <a:t>: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www.australiachinarelations.org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/sites/default/files/20171109%20ACRI%20Research_Decision%20Time_Australia%27s%20engagement%20with%20China%27s%20Belt%20and%20Road%20Initiative.pdf</a:t>
            </a:r>
          </a:p>
          <a:p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b="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4"/>
          <a:srcRect l="28686" t="7978" r="29007" b="5413"/>
          <a:stretch/>
        </p:blipFill>
        <p:spPr bwMode="auto">
          <a:xfrm>
            <a:off x="304800" y="1254009"/>
            <a:ext cx="8610600" cy="4953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61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"/>
          </p:nvPr>
        </p:nvSpPr>
        <p:spPr/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304800" y="5856044"/>
            <a:ext cx="8534400" cy="837560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http://china-trade-research.hktdc.com/business-news/article/The-Belt-and-Road-Initiative/Chinese-Investment-in-Europe-A-Country-Level-Approach/obor/en/1/1X3CGF6L/1X0AD0R9.htm</a:t>
            </a:r>
          </a:p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1C83861-BC47-43EA-B6BC-4BAC46654F6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971800" y="106991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MONTHLY UPDATE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42458" y="26746"/>
            <a:ext cx="2372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Session # 14</a:t>
            </a:r>
            <a:br>
              <a:rPr lang="en-US" sz="120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</a:br>
            <a:r>
              <a:rPr lang="en-US" sz="120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(March 8 2018)</a:t>
            </a:r>
            <a:endParaRPr lang="en-US" sz="1100" b="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6"/>
          <a:stretch/>
        </p:blipFill>
        <p:spPr bwMode="auto">
          <a:xfrm>
            <a:off x="7168799" y="13648"/>
            <a:ext cx="1975201" cy="59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304800" y="685800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OBOR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</a:t>
            </a:r>
            <a:r>
              <a:rPr lang="en-US" sz="2000" b="0" dirty="0" smtClean="0">
                <a:solidFill>
                  <a:srgbClr val="FF0000"/>
                </a:solidFill>
                <a:latin typeface="Century Gothic" pitchFamily="34" charset="0"/>
              </a:rPr>
              <a:t>NOTABLE PUBLICATIONS OF THE LAST QUARTER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l="32693" t="5983" r="33172" b="9687"/>
          <a:stretch/>
        </p:blipFill>
        <p:spPr bwMode="auto">
          <a:xfrm>
            <a:off x="1295400" y="1343600"/>
            <a:ext cx="6705600" cy="4332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02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71C83861-BC47-43EA-B6BC-4BAC46654F65}" type="slidenum">
              <a:rPr lang="en-US"/>
              <a:pPr/>
              <a:t>6</a:t>
            </a:fld>
            <a:endParaRPr lang="en-US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971800" y="106991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MONTHLY UPDATE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0"/>
          <a:stretch/>
        </p:blipFill>
        <p:spPr bwMode="auto">
          <a:xfrm>
            <a:off x="7086600" y="11723"/>
            <a:ext cx="1975201" cy="59787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42458" y="26746"/>
            <a:ext cx="2372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Session # 14</a:t>
            </a:r>
            <a:b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</a:b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(March 8 2018)</a:t>
            </a:r>
            <a:endParaRPr lang="en-US" sz="1400" b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24873" y="568656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OBOR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</a:t>
            </a:r>
            <a:r>
              <a:rPr lang="en-US" sz="2000" b="0" dirty="0" smtClean="0">
                <a:solidFill>
                  <a:srgbClr val="FF0000"/>
                </a:solidFill>
                <a:latin typeface="Century Gothic" pitchFamily="34" charset="0"/>
              </a:rPr>
              <a:t>NOTABLE PUBLICATIONS OF THE LAST QUARTER</a:t>
            </a:r>
          </a:p>
        </p:txBody>
      </p:sp>
      <p:pic>
        <p:nvPicPr>
          <p:cNvPr id="15" name="Picture Placeholder 14"/>
          <p:cNvPicPr>
            <a:picLocks noGrp="1"/>
          </p:cNvPicPr>
          <p:nvPr>
            <p:ph type="pic" idx="1"/>
          </p:nvPr>
        </p:nvPicPr>
        <p:blipFill rotWithShape="1">
          <a:blip r:embed="rId3"/>
          <a:srcRect l="30788" t="8612" r="31592" b="8695"/>
          <a:stretch/>
        </p:blipFill>
        <p:spPr bwMode="auto">
          <a:xfrm>
            <a:off x="1143000" y="1143000"/>
            <a:ext cx="66294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15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71C83861-BC47-43EA-B6BC-4BAC46654F65}" type="slidenum">
              <a:rPr lang="en-US"/>
              <a:pPr/>
              <a:t>7</a:t>
            </a:fld>
            <a:endParaRPr lang="en-US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971800" y="106991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MONTHLY UPDATE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0"/>
          <a:stretch/>
        </p:blipFill>
        <p:spPr bwMode="auto">
          <a:xfrm>
            <a:off x="7086600" y="11723"/>
            <a:ext cx="1975201" cy="59787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42458" y="26746"/>
            <a:ext cx="2372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Session # 14</a:t>
            </a:r>
            <a:b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</a:b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(March 8 2018)</a:t>
            </a:r>
            <a:endParaRPr lang="en-US" sz="1400" b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24873" y="568656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OBOR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</a:t>
            </a:r>
            <a:r>
              <a:rPr lang="en-US" sz="2000" b="0" dirty="0" smtClean="0">
                <a:solidFill>
                  <a:srgbClr val="FF0000"/>
                </a:solidFill>
                <a:latin typeface="Century Gothic" pitchFamily="34" charset="0"/>
              </a:rPr>
              <a:t>NOTABLE PUBLICATIONS OF THE LAST QUARTER</a:t>
            </a:r>
          </a:p>
        </p:txBody>
      </p:sp>
      <p:pic>
        <p:nvPicPr>
          <p:cNvPr id="20" name="Content Placeholder 19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34134" t="4273" r="31731" b="16239"/>
          <a:stretch/>
        </p:blipFill>
        <p:spPr bwMode="auto">
          <a:xfrm>
            <a:off x="76200" y="1143000"/>
            <a:ext cx="88392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71C83861-BC47-43EA-B6BC-4BAC46654F65}" type="slidenum">
              <a:rPr lang="en-US"/>
              <a:pPr/>
              <a:t>8</a:t>
            </a:fld>
            <a:endParaRPr lang="en-US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971800" y="106991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MONTHLY UPDATE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0"/>
          <a:stretch/>
        </p:blipFill>
        <p:spPr bwMode="auto">
          <a:xfrm>
            <a:off x="7086600" y="11723"/>
            <a:ext cx="1975201" cy="59787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42458" y="26746"/>
            <a:ext cx="2372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Session # 14</a:t>
            </a:r>
            <a:b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</a:b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(March 8 2018)</a:t>
            </a:r>
            <a:endParaRPr lang="en-US" sz="1400" b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24873" y="568656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OBOR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</a:t>
            </a:r>
            <a:r>
              <a:rPr lang="en-US" sz="2000" b="0" dirty="0" smtClean="0">
                <a:solidFill>
                  <a:srgbClr val="FF0000"/>
                </a:solidFill>
                <a:latin typeface="Century Gothic" pitchFamily="34" charset="0"/>
              </a:rPr>
              <a:t>NOTABLE PUBLICATIONS OF THE LAST QUARTER</a:t>
            </a:r>
          </a:p>
        </p:txBody>
      </p:sp>
      <p:pic>
        <p:nvPicPr>
          <p:cNvPr id="21" name="Content Placeholder 20"/>
          <p:cNvPicPr>
            <a:picLocks noGrp="1"/>
          </p:cNvPicPr>
          <p:nvPr>
            <p:ph sz="quarter" idx="4"/>
          </p:nvPr>
        </p:nvPicPr>
        <p:blipFill rotWithShape="1">
          <a:blip r:embed="rId3"/>
          <a:srcRect l="33493" t="14244" r="33974" b="21653"/>
          <a:stretch/>
        </p:blipFill>
        <p:spPr bwMode="auto">
          <a:xfrm>
            <a:off x="152400" y="1295400"/>
            <a:ext cx="8296023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00"/>
      </a:accent3>
      <a:accent4>
        <a:srgbClr val="7030A0"/>
      </a:accent4>
      <a:accent5>
        <a:srgbClr val="33CC33"/>
      </a:accent5>
      <a:accent6>
        <a:srgbClr val="44969F"/>
      </a:accent6>
      <a:hlink>
        <a:srgbClr val="009999"/>
      </a:hlink>
      <a:folHlink>
        <a:srgbClr val="BF2600"/>
      </a:folHlink>
    </a:clrScheme>
    <a:fontScheme name="Default Design">
      <a:majorFont>
        <a:latin typeface="Cambria"/>
        <a:ea typeface=""/>
        <a:cs typeface="Arial"/>
      </a:majorFont>
      <a:minorFont>
        <a:latin typeface="Cambr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8404</TotalTime>
  <Words>279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6</vt:i4>
      </vt:variant>
    </vt:vector>
  </HeadingPairs>
  <TitlesOfParts>
    <vt:vector size="27" baseType="lpstr">
      <vt:lpstr>Arial</vt:lpstr>
      <vt:lpstr>Cambria</vt:lpstr>
      <vt:lpstr>Century Gothic</vt:lpstr>
      <vt:lpstr>Times New Roman</vt:lpstr>
      <vt:lpstr>Default Design</vt:lpstr>
      <vt:lpstr>CHINA  STUDY CIRCLE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1</vt:lpstr>
      <vt:lpstr>Section 4</vt:lpstr>
      <vt:lpstr>Section 5</vt:lpstr>
      <vt:lpstr>Section 2</vt:lpstr>
      <vt:lpstr>Section 3</vt:lpstr>
      <vt:lpstr>Section 6</vt:lpstr>
    </vt:vector>
  </TitlesOfParts>
  <Company>Gallup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tanya</dc:creator>
  <cp:lastModifiedBy>HP</cp:lastModifiedBy>
  <cp:revision>2284</cp:revision>
  <cp:lastPrinted>2013-08-27T05:29:00Z</cp:lastPrinted>
  <dcterms:created xsi:type="dcterms:W3CDTF">2011-02-07T07:47:38Z</dcterms:created>
  <dcterms:modified xsi:type="dcterms:W3CDTF">2018-03-07T12:19:50Z</dcterms:modified>
</cp:coreProperties>
</file>